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  <p:embeddedFont>
      <p:font typeface="Lora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22" Type="http://schemas.openxmlformats.org/officeDocument/2006/relationships/font" Target="fonts/Lora-bold.fntdata"/><Relationship Id="rId10" Type="http://schemas.openxmlformats.org/officeDocument/2006/relationships/slide" Target="slides/slide5.xml"/><Relationship Id="rId21" Type="http://schemas.openxmlformats.org/officeDocument/2006/relationships/font" Target="fonts/Lora-regular.fntdata"/><Relationship Id="rId13" Type="http://schemas.openxmlformats.org/officeDocument/2006/relationships/slide" Target="slides/slide8.xml"/><Relationship Id="rId24" Type="http://schemas.openxmlformats.org/officeDocument/2006/relationships/font" Target="fonts/Lora-boldItalic.fntdata"/><Relationship Id="rId12" Type="http://schemas.openxmlformats.org/officeDocument/2006/relationships/slide" Target="slides/slide7.xml"/><Relationship Id="rId23" Type="http://schemas.openxmlformats.org/officeDocument/2006/relationships/font" Target="fonts/Lora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28aac1116_16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28aac1116_16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28aac1116_2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28aac1116_2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28aac11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28aac11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28aac1116_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28aac1116_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28aac1116_8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28aac1116_8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28aac111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28aac111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28aac1116_16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28aac1116_16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a28aac111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a28aac111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28aac111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28aac111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28aac1116_16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28aac1116_16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6075" y="805950"/>
            <a:ext cx="6137922" cy="3399276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510450" y="201450"/>
            <a:ext cx="8123100" cy="5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1 Story Office Building Mockup</a:t>
            </a:r>
            <a:endParaRPr sz="30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138325" y="3129325"/>
            <a:ext cx="4382700" cy="18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u="sng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Project Team #4:</a:t>
            </a:r>
            <a:endParaRPr sz="1900" u="sng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Char char="●"/>
            </a:pPr>
            <a:r>
              <a:rPr lang="en" sz="16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Liang Liu</a:t>
            </a:r>
            <a:endParaRPr sz="16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Char char="●"/>
            </a:pPr>
            <a:r>
              <a:rPr lang="en" sz="16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Rangeley Delphin</a:t>
            </a:r>
            <a:endParaRPr sz="16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Char char="●"/>
            </a:pPr>
            <a:r>
              <a:rPr lang="en" sz="16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Kareem Belle</a:t>
            </a:r>
            <a:endParaRPr sz="16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Char char="●"/>
            </a:pPr>
            <a:r>
              <a:rPr lang="en" sz="16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Ronald Yonggi</a:t>
            </a:r>
            <a:endParaRPr sz="16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Cambria"/>
              <a:buChar char="●"/>
            </a:pPr>
            <a:r>
              <a:rPr lang="en" sz="16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Nozim Khodjaev</a:t>
            </a:r>
            <a:endParaRPr sz="16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189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Feedback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87900" y="896850"/>
            <a:ext cx="8968200" cy="39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Positive: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Members were able to pitch in ideas and collectively execute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Negative: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Current tool (planner 5D) doesn’t allow multiple users collaboration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Lora"/>
              <a:buChar char="○"/>
            </a:pPr>
            <a:r>
              <a:rPr lang="en" sz="1700">
                <a:latin typeface="Lora"/>
                <a:ea typeface="Lora"/>
                <a:cs typeface="Lora"/>
                <a:sym typeface="Lora"/>
              </a:rPr>
              <a:t>Bottleneck for work efficiency</a:t>
            </a:r>
            <a:endParaRPr sz="17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latin typeface="Lora"/>
                <a:ea typeface="Lora"/>
                <a:cs typeface="Lora"/>
                <a:sym typeface="Lora"/>
              </a:rPr>
              <a:t>What can be improved:</a:t>
            </a:r>
            <a:endParaRPr sz="1700">
              <a:latin typeface="Lora"/>
              <a:ea typeface="Lora"/>
              <a:cs typeface="Lora"/>
              <a:sym typeface="Lora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SzPts val="1700"/>
              <a:buFont typeface="Lora"/>
              <a:buChar char="●"/>
            </a:pPr>
            <a:r>
              <a:rPr lang="en" sz="1700">
                <a:latin typeface="Lora"/>
                <a:ea typeface="Lora"/>
                <a:cs typeface="Lora"/>
                <a:sym typeface="Lora"/>
              </a:rPr>
              <a:t>Should spend more time on </a:t>
            </a:r>
            <a:r>
              <a:rPr lang="en" sz="1700">
                <a:latin typeface="Lora"/>
                <a:ea typeface="Lora"/>
                <a:cs typeface="Lora"/>
                <a:sym typeface="Lora"/>
              </a:rPr>
              <a:t>planning</a:t>
            </a:r>
            <a:r>
              <a:rPr lang="en" sz="1700">
                <a:latin typeface="Lora"/>
                <a:ea typeface="Lora"/>
                <a:cs typeface="Lora"/>
                <a:sym typeface="Lora"/>
              </a:rPr>
              <a:t> phase, get a better layout, would save more time than trying to fix layout problem that encountered later during the work.</a:t>
            </a:r>
            <a:endParaRPr sz="17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1457700" y="1647000"/>
            <a:ext cx="6228600" cy="11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THANK YOU FOR YOUR ATTENTION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187900" y="188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Overview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187900" y="1107850"/>
            <a:ext cx="464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Office building that fits at least 50 employees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Dimensions 36.72m x74.69m x 4m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6 bathrooms, handicap accessible, unisex 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In-building cafeteria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5 conference rooms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ora"/>
              <a:buChar char="●"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Parking spots for 50 employees + 10 guests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2375" y="2817325"/>
            <a:ext cx="4131128" cy="2055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376" y="529425"/>
            <a:ext cx="4131128" cy="228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231125" y="2570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Tool for Design: Planner 5D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392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Free to use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2D and 3D design features for buildings, walls, basic furnitures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5850" y="1162000"/>
            <a:ext cx="4579825" cy="28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ctrTitle"/>
          </p:nvPr>
        </p:nvSpPr>
        <p:spPr>
          <a:xfrm>
            <a:off x="341400" y="94275"/>
            <a:ext cx="81231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Floor Plan</a:t>
            </a:r>
            <a:endParaRPr sz="2400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3">
            <a:alphaModFix/>
          </a:blip>
          <a:srcRect b="5549" l="0" r="0" t="1184"/>
          <a:stretch/>
        </p:blipFill>
        <p:spPr>
          <a:xfrm>
            <a:off x="3036231" y="852045"/>
            <a:ext cx="3403945" cy="3807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03825"/>
            <a:ext cx="5312857" cy="385557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6595775" y="1011400"/>
            <a:ext cx="2472300" cy="4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latin typeface="Cambria"/>
                <a:ea typeface="Cambria"/>
                <a:cs typeface="Cambria"/>
                <a:sym typeface="Cambria"/>
              </a:rPr>
              <a:t>Keypoints:</a:t>
            </a:r>
            <a:endParaRPr u="sng">
              <a:latin typeface="Cambria"/>
              <a:ea typeface="Cambria"/>
              <a:cs typeface="Cambria"/>
              <a:sym typeface="Cambr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General Office space within central Island allowing for easy access.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Office spaces connect on opposite sides of the building allowing employees to easily collaborate when necessary.</a:t>
            </a:r>
            <a:endParaRPr>
              <a:latin typeface="Cambria"/>
              <a:ea typeface="Cambria"/>
              <a:cs typeface="Cambria"/>
              <a:sym typeface="Cambri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mbria"/>
              <a:buChar char="●"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Exits and entrances are all set at central positions on each wall.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2973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Office Rooms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443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15 office rooms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room fits 4 employees (desk and PC/ laptops)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3016" l="0" r="0" t="3016"/>
          <a:stretch/>
        </p:blipFill>
        <p:spPr>
          <a:xfrm>
            <a:off x="4928475" y="1513575"/>
            <a:ext cx="3551475" cy="269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21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Bathroom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5900" y="1254725"/>
            <a:ext cx="3314149" cy="3314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175" y="1254713"/>
            <a:ext cx="4285024" cy="3211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/>
        </p:nvSpPr>
        <p:spPr>
          <a:xfrm>
            <a:off x="244150" y="789425"/>
            <a:ext cx="5506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6 Bathrooms, Unisex, Handicap-Accessible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231125" y="105700"/>
            <a:ext cx="1877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Cafeteria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74675" y="678400"/>
            <a:ext cx="4921200" cy="9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Tables and chairs fit roughly 100 people sitting on the same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Basic kitchen necessities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 rotWithShape="1">
          <a:blip r:embed="rId3">
            <a:alphaModFix/>
          </a:blip>
          <a:srcRect b="0" l="13212" r="13220" t="0"/>
          <a:stretch/>
        </p:blipFill>
        <p:spPr>
          <a:xfrm>
            <a:off x="5295488" y="105699"/>
            <a:ext cx="3720363" cy="252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275" y="1763225"/>
            <a:ext cx="4660502" cy="310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 rotWithShape="1">
          <a:blip r:embed="rId5">
            <a:alphaModFix/>
          </a:blip>
          <a:srcRect b="0" l="922" r="912" t="0"/>
          <a:stretch/>
        </p:blipFill>
        <p:spPr>
          <a:xfrm>
            <a:off x="5479250" y="2628800"/>
            <a:ext cx="3536600" cy="238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123700" y="174575"/>
            <a:ext cx="8520600" cy="4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Meeting Room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311700" y="1152475"/>
            <a:ext cx="3926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5 meeting rooms in total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Projectors available in each room</a:t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 b="990" l="0" r="0" t="990"/>
          <a:stretch/>
        </p:blipFill>
        <p:spPr>
          <a:xfrm>
            <a:off x="4049875" y="1010275"/>
            <a:ext cx="4858198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163975" y="188025"/>
            <a:ext cx="8520600" cy="4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Lounge Room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6177800" y="1003950"/>
            <a:ext cx="2811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Sofa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Coffee table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TV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r>
              <a:rPr lang="en"/>
              <a:t>Bookshelves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07225"/>
            <a:ext cx="5946079" cy="2798262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399100" y="3710850"/>
            <a:ext cx="30000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Employees can relax here.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